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digiana Toybox" panose="020B0604020202020204" charset="0"/>
      <p:regular r:id="rId13"/>
    </p:embeddedFont>
    <p:embeddedFont>
      <p:font typeface="Adigiana Toybox Bold" panose="020B0604020202020204" charset="0"/>
      <p:regular r:id="rId14"/>
    </p:embeddedFont>
    <p:embeddedFont>
      <p:font typeface="Agrandir" panose="020B0604020202020204" charset="0"/>
      <p:regular r:id="rId15"/>
    </p:embeddedFont>
    <p:embeddedFont>
      <p:font typeface="Agrandir Bold" panose="020B0604020202020204" charset="0"/>
      <p:regular r:id="rId16"/>
    </p:embeddedFont>
    <p:embeddedFont>
      <p:font typeface="Barlow Condensed Semi-Bold" panose="020B0604020202020204" charset="0"/>
      <p:regular r:id="rId17"/>
    </p:embeddedFont>
    <p:embeddedFont>
      <p:font typeface="Bree Serif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</p:embeddedFont>
    <p:embeddedFont>
      <p:font typeface="Suka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Étant donné que ce projet est réalisé dans un cadre fictif, aucune donnée réelle n’est disponible pour répondre aux besoins exprimés dans la user story.</a:t>
            </a:r>
          </a:p>
          <a:p>
            <a:r>
              <a:rPr lang="en-US"/>
              <a:t>Pour pallier cela, j’ai généré un dataset synthétique en utilisant la bibliothèque Faker (Python).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table de faits (fact_sales) : Contient les transactions de vente avec les indicateurs clés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27412" y="3329398"/>
            <a:ext cx="12286259" cy="2273663"/>
            <a:chOff x="0" y="0"/>
            <a:chExt cx="16381678" cy="3031550"/>
          </a:xfrm>
        </p:grpSpPr>
        <p:sp>
          <p:nvSpPr>
            <p:cNvPr id="4" name="TextBox 4"/>
            <p:cNvSpPr txBox="1"/>
            <p:nvPr/>
          </p:nvSpPr>
          <p:spPr>
            <a:xfrm>
              <a:off x="0" y="92710"/>
              <a:ext cx="16381678" cy="1840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78"/>
                </a:lnSpc>
              </a:pPr>
              <a:r>
                <a:rPr lang="en-US" sz="9525">
                  <a:solidFill>
                    <a:srgbClr val="2B2B2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Projet Fin de Module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69709"/>
              <a:ext cx="16381678" cy="76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Analyse et Visualisation des Ventes End-to-End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40629" y="220481"/>
            <a:ext cx="1450894" cy="925438"/>
          </a:xfrm>
          <a:custGeom>
            <a:avLst/>
            <a:gdLst/>
            <a:ahLst/>
            <a:cxnLst/>
            <a:rect l="l" t="t" r="r" b="b"/>
            <a:pathLst>
              <a:path w="1450894" h="925438">
                <a:moveTo>
                  <a:pt x="0" y="0"/>
                </a:moveTo>
                <a:lnTo>
                  <a:pt x="1450893" y="0"/>
                </a:lnTo>
                <a:lnTo>
                  <a:pt x="1450893" y="925438"/>
                </a:lnTo>
                <a:lnTo>
                  <a:pt x="0" y="925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5" r="-132244" b="-4255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17471" y="129455"/>
            <a:ext cx="2071877" cy="1107490"/>
          </a:xfrm>
          <a:custGeom>
            <a:avLst/>
            <a:gdLst/>
            <a:ahLst/>
            <a:cxnLst/>
            <a:rect l="l" t="t" r="r" b="b"/>
            <a:pathLst>
              <a:path w="2071877" h="1107490">
                <a:moveTo>
                  <a:pt x="0" y="0"/>
                </a:moveTo>
                <a:lnTo>
                  <a:pt x="2071877" y="0"/>
                </a:lnTo>
                <a:lnTo>
                  <a:pt x="2071877" y="1107490"/>
                </a:lnTo>
                <a:lnTo>
                  <a:pt x="0" y="110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12897" y="42845"/>
            <a:ext cx="5425088" cy="1425068"/>
            <a:chOff x="0" y="0"/>
            <a:chExt cx="1620427" cy="4256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20427" cy="425655"/>
            </a:xfrm>
            <a:custGeom>
              <a:avLst/>
              <a:gdLst/>
              <a:ahLst/>
              <a:cxnLst/>
              <a:rect l="l" t="t" r="r" b="b"/>
              <a:pathLst>
                <a:path w="1620427" h="425655">
                  <a:moveTo>
                    <a:pt x="117019" y="0"/>
                  </a:moveTo>
                  <a:lnTo>
                    <a:pt x="1503409" y="0"/>
                  </a:lnTo>
                  <a:cubicBezTo>
                    <a:pt x="1568036" y="0"/>
                    <a:pt x="1620427" y="52391"/>
                    <a:pt x="1620427" y="117019"/>
                  </a:cubicBezTo>
                  <a:lnTo>
                    <a:pt x="1620427" y="308637"/>
                  </a:lnTo>
                  <a:cubicBezTo>
                    <a:pt x="1620427" y="373264"/>
                    <a:pt x="1568036" y="425655"/>
                    <a:pt x="1503409" y="425655"/>
                  </a:cubicBezTo>
                  <a:lnTo>
                    <a:pt x="117019" y="425655"/>
                  </a:lnTo>
                  <a:cubicBezTo>
                    <a:pt x="52391" y="425655"/>
                    <a:pt x="0" y="373264"/>
                    <a:pt x="0" y="308637"/>
                  </a:cubicBezTo>
                  <a:lnTo>
                    <a:pt x="0" y="117019"/>
                  </a:lnTo>
                  <a:cubicBezTo>
                    <a:pt x="0" y="52391"/>
                    <a:pt x="52391" y="0"/>
                    <a:pt x="1170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F485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620427" cy="454230"/>
            </a:xfrm>
            <a:prstGeom prst="rect">
              <a:avLst/>
            </a:prstGeom>
          </p:spPr>
          <p:txBody>
            <a:bodyPr lIns="41635" tIns="41635" rIns="41635" bIns="41635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1537985" y="794450"/>
            <a:ext cx="1088838" cy="0"/>
          </a:xfrm>
          <a:prstGeom prst="line">
            <a:avLst/>
          </a:prstGeom>
          <a:ln w="19050" cap="flat">
            <a:solidFill>
              <a:srgbClr val="2F485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 flipV="1">
            <a:off x="5024059" y="794450"/>
            <a:ext cx="1088838" cy="0"/>
          </a:xfrm>
          <a:prstGeom prst="line">
            <a:avLst/>
          </a:prstGeom>
          <a:ln w="19050" cap="flat">
            <a:solidFill>
              <a:srgbClr val="2F4858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652908" y="7638481"/>
            <a:ext cx="3733824" cy="887913"/>
            <a:chOff x="0" y="0"/>
            <a:chExt cx="4978433" cy="118388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978433" cy="1183883"/>
              <a:chOff x="0" y="0"/>
              <a:chExt cx="1504647" cy="35780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504647" cy="357809"/>
              </a:xfrm>
              <a:custGeom>
                <a:avLst/>
                <a:gdLst/>
                <a:ahLst/>
                <a:cxnLst/>
                <a:rect l="l" t="t" r="r" b="b"/>
                <a:pathLst>
                  <a:path w="1504647" h="357809">
                    <a:moveTo>
                      <a:pt x="16588" y="0"/>
                    </a:moveTo>
                    <a:lnTo>
                      <a:pt x="1488059" y="0"/>
                    </a:lnTo>
                    <a:cubicBezTo>
                      <a:pt x="1497220" y="0"/>
                      <a:pt x="1504647" y="7427"/>
                      <a:pt x="1504647" y="16588"/>
                    </a:cubicBezTo>
                    <a:lnTo>
                      <a:pt x="1504647" y="341221"/>
                    </a:lnTo>
                    <a:cubicBezTo>
                      <a:pt x="1504647" y="350382"/>
                      <a:pt x="1497220" y="357809"/>
                      <a:pt x="1488059" y="357809"/>
                    </a:cubicBezTo>
                    <a:lnTo>
                      <a:pt x="16588" y="357809"/>
                    </a:lnTo>
                    <a:cubicBezTo>
                      <a:pt x="7427" y="357809"/>
                      <a:pt x="0" y="350382"/>
                      <a:pt x="0" y="341221"/>
                    </a:cubicBezTo>
                    <a:lnTo>
                      <a:pt x="0" y="16588"/>
                    </a:lnTo>
                    <a:cubicBezTo>
                      <a:pt x="0" y="7427"/>
                      <a:pt x="7427" y="0"/>
                      <a:pt x="16588" y="0"/>
                    </a:cubicBezTo>
                    <a:close/>
                  </a:path>
                </a:pathLst>
              </a:custGeom>
              <a:solidFill>
                <a:srgbClr val="F6E4E3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504647" cy="39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43887" y="315626"/>
              <a:ext cx="4490659" cy="493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5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C59A94"/>
                  </a:solidFill>
                  <a:latin typeface="Adigiana Toybox"/>
                  <a:ea typeface="Adigiana Toybox"/>
                  <a:cs typeface="Adigiana Toybox"/>
                  <a:sym typeface="Adigiana Toybox"/>
                </a:rPr>
                <a:t>AYA LAADAILI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37985" y="7638481"/>
            <a:ext cx="3733824" cy="887913"/>
            <a:chOff x="0" y="0"/>
            <a:chExt cx="4978433" cy="118388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978433" cy="1183883"/>
              <a:chOff x="0" y="0"/>
              <a:chExt cx="1504647" cy="35780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04647" cy="357809"/>
              </a:xfrm>
              <a:custGeom>
                <a:avLst/>
                <a:gdLst/>
                <a:ahLst/>
                <a:cxnLst/>
                <a:rect l="l" t="t" r="r" b="b"/>
                <a:pathLst>
                  <a:path w="1504647" h="357809">
                    <a:moveTo>
                      <a:pt x="16588" y="0"/>
                    </a:moveTo>
                    <a:lnTo>
                      <a:pt x="1488059" y="0"/>
                    </a:lnTo>
                    <a:cubicBezTo>
                      <a:pt x="1497220" y="0"/>
                      <a:pt x="1504647" y="7427"/>
                      <a:pt x="1504647" y="16588"/>
                    </a:cubicBezTo>
                    <a:lnTo>
                      <a:pt x="1504647" y="341221"/>
                    </a:lnTo>
                    <a:cubicBezTo>
                      <a:pt x="1504647" y="350382"/>
                      <a:pt x="1497220" y="357809"/>
                      <a:pt x="1488059" y="357809"/>
                    </a:cubicBezTo>
                    <a:lnTo>
                      <a:pt x="16588" y="357809"/>
                    </a:lnTo>
                    <a:cubicBezTo>
                      <a:pt x="7427" y="357809"/>
                      <a:pt x="0" y="350382"/>
                      <a:pt x="0" y="341221"/>
                    </a:cubicBezTo>
                    <a:lnTo>
                      <a:pt x="0" y="16588"/>
                    </a:lnTo>
                    <a:cubicBezTo>
                      <a:pt x="0" y="7427"/>
                      <a:pt x="7427" y="0"/>
                      <a:pt x="16588" y="0"/>
                    </a:cubicBezTo>
                    <a:close/>
                  </a:path>
                </a:pathLst>
              </a:custGeom>
              <a:solidFill>
                <a:srgbClr val="C2C3D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504647" cy="3959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43887" y="315626"/>
              <a:ext cx="4490659" cy="493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5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756D77"/>
                  </a:solidFill>
                  <a:latin typeface="Adigiana Toybox"/>
                  <a:ea typeface="Adigiana Toybox"/>
                  <a:cs typeface="Adigiana Toybox"/>
                  <a:sym typeface="Adigiana Toybox"/>
                </a:rPr>
                <a:t>PR.SAEL NAWAL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3046463" y="4654355"/>
            <a:ext cx="3644220" cy="948705"/>
          </a:xfrm>
          <a:custGeom>
            <a:avLst/>
            <a:gdLst/>
            <a:ahLst/>
            <a:cxnLst/>
            <a:rect l="l" t="t" r="r" b="b"/>
            <a:pathLst>
              <a:path w="3644220" h="948705">
                <a:moveTo>
                  <a:pt x="0" y="0"/>
                </a:moveTo>
                <a:lnTo>
                  <a:pt x="3644220" y="0"/>
                </a:lnTo>
                <a:lnTo>
                  <a:pt x="3644220" y="948705"/>
                </a:lnTo>
                <a:lnTo>
                  <a:pt x="0" y="948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17" t="-11971" r="-22355" b="-30299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09508" y="5928148"/>
            <a:ext cx="1834492" cy="1385042"/>
          </a:xfrm>
          <a:custGeom>
            <a:avLst/>
            <a:gdLst/>
            <a:ahLst/>
            <a:cxnLst/>
            <a:rect l="l" t="t" r="r" b="b"/>
            <a:pathLst>
              <a:path w="1834492" h="1385042">
                <a:moveTo>
                  <a:pt x="0" y="0"/>
                </a:moveTo>
                <a:lnTo>
                  <a:pt x="1834492" y="0"/>
                </a:lnTo>
                <a:lnTo>
                  <a:pt x="1834492" y="1385041"/>
                </a:lnTo>
                <a:lnTo>
                  <a:pt x="0" y="1385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361843" y="196761"/>
            <a:ext cx="4927197" cy="108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139" spc="-89">
                <a:solidFill>
                  <a:srgbClr val="4C4A55"/>
                </a:solidFill>
                <a:latin typeface="Sukar"/>
                <a:ea typeface="Sukar"/>
                <a:cs typeface="Sukar"/>
                <a:sym typeface="Sukar"/>
              </a:rPr>
              <a:t>Université Hassan II de Casablanca</a:t>
            </a:r>
          </a:p>
          <a:p>
            <a:pPr algn="ctr">
              <a:lnSpc>
                <a:spcPts val="2995"/>
              </a:lnSpc>
            </a:pPr>
            <a:r>
              <a:rPr lang="en-US" sz="2139" spc="-89">
                <a:solidFill>
                  <a:srgbClr val="4C4A55"/>
                </a:solidFill>
                <a:latin typeface="Sukar"/>
                <a:ea typeface="Sukar"/>
                <a:cs typeface="Sukar"/>
                <a:sym typeface="Sukar"/>
              </a:rPr>
              <a:t>Faculté des Sciences Ben M’Sik 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39" spc="-89">
                <a:solidFill>
                  <a:srgbClr val="4C4A55"/>
                </a:solidFill>
                <a:latin typeface="Sukar"/>
                <a:ea typeface="Sukar"/>
                <a:cs typeface="Sukar"/>
                <a:sym typeface="Sukar"/>
              </a:rPr>
              <a:t>Département de Mathématique et Informatique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6075" y="6982969"/>
            <a:ext cx="5167563" cy="48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719">
                <a:solidFill>
                  <a:srgbClr val="C59A94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Réaliser par 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21116" y="6984776"/>
            <a:ext cx="4450694" cy="48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719">
                <a:solidFill>
                  <a:srgbClr val="756D77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Encadrer par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12916" y="4369397"/>
            <a:ext cx="1086051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Merci de votre attention 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0465822" y="6067822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9551"/>
            <a:ext cx="8115300" cy="2923949"/>
            <a:chOff x="0" y="0"/>
            <a:chExt cx="3460767" cy="1251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60767" cy="1251930"/>
            </a:xfrm>
            <a:custGeom>
              <a:avLst/>
              <a:gdLst/>
              <a:ahLst/>
              <a:cxnLst/>
              <a:rect l="l" t="t" r="r" b="b"/>
              <a:pathLst>
                <a:path w="3460767" h="1251930">
                  <a:moveTo>
                    <a:pt x="3336307" y="1251930"/>
                  </a:moveTo>
                  <a:lnTo>
                    <a:pt x="124460" y="1251930"/>
                  </a:lnTo>
                  <a:cubicBezTo>
                    <a:pt x="55880" y="1251930"/>
                    <a:pt x="0" y="1196050"/>
                    <a:pt x="0" y="1127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1127470"/>
                  </a:lnTo>
                  <a:cubicBezTo>
                    <a:pt x="3460767" y="1196050"/>
                    <a:pt x="3404887" y="1251930"/>
                    <a:pt x="3336307" y="125193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912128" y="294594"/>
            <a:ext cx="6907145" cy="868440"/>
            <a:chOff x="0" y="0"/>
            <a:chExt cx="9209527" cy="1157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Étude du </a:t>
              </a: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besoin</a:t>
              </a: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4" action="ppaction://hlinksldjump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12128" y="1582134"/>
            <a:ext cx="6907145" cy="868440"/>
            <a:chOff x="0" y="0"/>
            <a:chExt cx="9209527" cy="1157920"/>
          </a:xfrm>
        </p:grpSpPr>
        <p:sp>
          <p:nvSpPr>
            <p:cNvPr id="9" name="TextBox 9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Extraction des </a:t>
              </a: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données</a:t>
              </a: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5" action="ppaction://hlinksldjump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12128" y="2870815"/>
            <a:ext cx="6907145" cy="868440"/>
            <a:chOff x="0" y="0"/>
            <a:chExt cx="9209527" cy="1157920"/>
          </a:xfrm>
        </p:grpSpPr>
        <p:sp>
          <p:nvSpPr>
            <p:cNvPr id="13" name="TextBox 13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Modélisation des données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12128" y="4159495"/>
            <a:ext cx="6907145" cy="868440"/>
            <a:chOff x="0" y="0"/>
            <a:chExt cx="9209527" cy="1157920"/>
          </a:xfrm>
        </p:grpSpPr>
        <p:sp>
          <p:nvSpPr>
            <p:cNvPr id="17" name="TextBox 1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Nettoyage des données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12128" y="5434927"/>
            <a:ext cx="6907145" cy="868440"/>
            <a:chOff x="0" y="0"/>
            <a:chExt cx="9209527" cy="1157920"/>
          </a:xfrm>
        </p:grpSpPr>
        <p:sp>
          <p:nvSpPr>
            <p:cNvPr id="21" name="TextBox 21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Création</a:t>
              </a: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des </a:t>
              </a: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graphes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5" action="ppaction://hlinksldjump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12128" y="6710359"/>
            <a:ext cx="6907145" cy="868440"/>
            <a:chOff x="0" y="0"/>
            <a:chExt cx="9209527" cy="1157920"/>
          </a:xfrm>
        </p:grpSpPr>
        <p:sp>
          <p:nvSpPr>
            <p:cNvPr id="25" name="TextBox 25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Dessiner les mockups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12128" y="7843419"/>
            <a:ext cx="7004272" cy="971551"/>
            <a:chOff x="0" y="0"/>
            <a:chExt cx="9209527" cy="1295401"/>
          </a:xfrm>
        </p:grpSpPr>
        <p:sp>
          <p:nvSpPr>
            <p:cNvPr id="29" name="TextBox 29"/>
            <p:cNvSpPr txBox="1"/>
            <p:nvPr/>
          </p:nvSpPr>
          <p:spPr>
            <a:xfrm>
              <a:off x="1634311" y="-133350"/>
              <a:ext cx="7575216" cy="142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Élaboration</a:t>
              </a: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du plan de </a:t>
              </a:r>
              <a:r>
                <a:rPr lang="en-US" sz="2999" dirty="0" err="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conteneurisation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351305" y="43963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12128" y="9079590"/>
            <a:ext cx="6907145" cy="868440"/>
            <a:chOff x="0" y="0"/>
            <a:chExt cx="9209527" cy="1157920"/>
          </a:xfrm>
        </p:grpSpPr>
        <p:sp>
          <p:nvSpPr>
            <p:cNvPr id="33" name="TextBox 33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Élaboration du tableau de bord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4650968" y="1050312"/>
            <a:ext cx="3657600" cy="576072"/>
          </a:xfrm>
          <a:custGeom>
            <a:avLst/>
            <a:gdLst/>
            <a:ahLst/>
            <a:cxnLst/>
            <a:rect l="l" t="t" r="r" b="b"/>
            <a:pathLst>
              <a:path w="3657600" h="576072">
                <a:moveTo>
                  <a:pt x="0" y="0"/>
                </a:moveTo>
                <a:lnTo>
                  <a:pt x="3657600" y="0"/>
                </a:lnTo>
                <a:lnTo>
                  <a:pt x="3657600" y="576072"/>
                </a:lnTo>
                <a:lnTo>
                  <a:pt x="0" y="5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2599722" y="5621145"/>
            <a:ext cx="4973256" cy="3915309"/>
          </a:xfrm>
          <a:custGeom>
            <a:avLst/>
            <a:gdLst/>
            <a:ahLst/>
            <a:cxnLst/>
            <a:rect l="l" t="t" r="r" b="b"/>
            <a:pathLst>
              <a:path w="4973256" h="3915309">
                <a:moveTo>
                  <a:pt x="0" y="0"/>
                </a:moveTo>
                <a:lnTo>
                  <a:pt x="4973256" y="0"/>
                </a:lnTo>
                <a:lnTo>
                  <a:pt x="4973256" y="3915308"/>
                </a:lnTo>
                <a:lnTo>
                  <a:pt x="0" y="391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39351" y="2452510"/>
            <a:ext cx="7493997" cy="229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7"/>
              </a:lnSpc>
            </a:pPr>
            <a:r>
              <a:rPr lang="en-US" sz="2984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Un projet de visualisation de données end-to-end vise à transformer des données brutes en insights exploitables grâce à une approche structurée.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0738" y="619211"/>
            <a:ext cx="678046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Etapes: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9144000" y="1660324"/>
            <a:ext cx="8846721" cy="6966351"/>
          </a:xfrm>
          <a:custGeom>
            <a:avLst/>
            <a:gdLst/>
            <a:ahLst/>
            <a:cxnLst/>
            <a:rect l="l" t="t" r="r" b="b"/>
            <a:pathLst>
              <a:path w="8846721" h="6966351">
                <a:moveTo>
                  <a:pt x="0" y="0"/>
                </a:moveTo>
                <a:lnTo>
                  <a:pt x="8846721" y="0"/>
                </a:lnTo>
                <a:lnTo>
                  <a:pt x="8846721" y="6966352"/>
                </a:lnTo>
                <a:lnTo>
                  <a:pt x="0" y="696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3" r="-8069"/>
            </a:stretch>
          </a:blipFill>
          <a:ln w="19050" cap="sq">
            <a:solidFill>
              <a:srgbClr val="4C4A55"/>
            </a:solidFill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916165"/>
            <a:ext cx="7729865" cy="7710511"/>
            <a:chOff x="0" y="0"/>
            <a:chExt cx="10306486" cy="102806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87325"/>
              <a:ext cx="10306486" cy="159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09"/>
                </a:lnSpc>
                <a:spcBef>
                  <a:spcPct val="0"/>
                </a:spcBef>
              </a:pPr>
              <a:r>
                <a:rPr lang="en-US" sz="692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Étude du Besoin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80690"/>
              <a:ext cx="10306486" cy="8394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35"/>
                </a:lnSpc>
              </a:pPr>
              <a:r>
                <a:rPr lang="en-US" sz="25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La mission consiste à répondre aux besoins métiers e</a:t>
              </a:r>
              <a:r>
                <a:rPr lang="en-US" sz="252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xprimés dans la user story. Voici les éléments clés à considérer :</a:t>
              </a:r>
            </a:p>
            <a:p>
              <a:pPr marL="545150" lvl="1" indent="-272575" algn="l">
                <a:lnSpc>
                  <a:spcPts val="3535"/>
                </a:lnSpc>
                <a:buFont typeface="Arial"/>
                <a:buChar char="•"/>
              </a:pPr>
              <a:r>
                <a:rPr lang="en-US" sz="252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L’entreprise cherche à centraliser les insights sur ses performances globales, ses clients et ses produits.</a:t>
              </a:r>
            </a:p>
            <a:p>
              <a:pPr marL="545150" lvl="1" indent="-272575" algn="l">
                <a:lnSpc>
                  <a:spcPts val="3535"/>
                </a:lnSpc>
                <a:buFont typeface="Arial"/>
                <a:buChar char="•"/>
              </a:pPr>
              <a:r>
                <a:rPr lang="en-US" sz="252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Les décisions stratégiques doivent être basées sur des visualisations claires et interconnectées.</a:t>
              </a:r>
            </a:p>
            <a:p>
              <a:pPr algn="l">
                <a:lnSpc>
                  <a:spcPts val="3535"/>
                </a:lnSpc>
              </a:pPr>
              <a:r>
                <a:rPr lang="en-US" sz="252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Livrables Attendus</a:t>
              </a:r>
            </a:p>
            <a:p>
              <a:pPr marL="545150" lvl="1" indent="-272575" algn="l">
                <a:lnSpc>
                  <a:spcPts val="3535"/>
                </a:lnSpc>
                <a:buFont typeface="Arial"/>
                <a:buChar char="•"/>
              </a:pPr>
              <a:r>
                <a:rPr lang="en-US" sz="252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Trois tableaux de bord interactifs sous Tableau, intégrés et connectés entre eux pour permettre des analyses croisées.</a:t>
              </a:r>
            </a:p>
            <a:p>
              <a:pPr marL="0" lvl="0" indent="0" algn="l">
                <a:lnSpc>
                  <a:spcPts val="3535"/>
                </a:lnSpc>
              </a:pPr>
              <a:endParaRPr lang="en-US" sz="2525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4901" y="838200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Collecte des Données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5134" y="2826816"/>
            <a:ext cx="7039533" cy="550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Données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Générées</a:t>
            </a:r>
            <a:endParaRPr lang="en-US" sz="2800" u="none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Dates :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Clés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primaires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jour,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mois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année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trimestre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Pays :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Liste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de pays, devises,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langues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Clients :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Profils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localisation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comportement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d’achat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Produits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: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Catégories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sous-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catégories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prix.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Ventes : Transactions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simulées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incluant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client,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produit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date et </a:t>
            </a:r>
            <a:r>
              <a:rPr lang="en-US" sz="2800" u="none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montant</a:t>
            </a:r>
            <a:r>
              <a:rPr lang="en-US" sz="28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  <a:endParaRPr lang="en-US" sz="2800" u="none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  <a:hlinkClick r:id="rId3" action="ppaction://hlinksldjump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685687" y="2416197"/>
            <a:ext cx="8006410" cy="7125704"/>
          </a:xfrm>
          <a:custGeom>
            <a:avLst/>
            <a:gdLst/>
            <a:ahLst/>
            <a:cxnLst/>
            <a:rect l="l" t="t" r="r" b="b"/>
            <a:pathLst>
              <a:path w="8006410" h="7125704">
                <a:moveTo>
                  <a:pt x="0" y="0"/>
                </a:moveTo>
                <a:lnTo>
                  <a:pt x="8006410" y="0"/>
                </a:lnTo>
                <a:lnTo>
                  <a:pt x="8006410" y="7125704"/>
                </a:lnTo>
                <a:lnTo>
                  <a:pt x="0" y="712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40155" y="3544823"/>
            <a:ext cx="6219145" cy="462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La modélisation des données est une étape cruciale pour structurer les informations nécessaires à l’analyse.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Avantages de la Modélisation en Étoile</a:t>
            </a:r>
          </a:p>
          <a:p>
            <a:pPr marL="561342" lvl="1" indent="-280671" algn="l">
              <a:lnSpc>
                <a:spcPts val="3640"/>
              </a:lnSpc>
              <a:buAutoNum type="arabicPeriod"/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Clarté : Relation claire entre la table de faits et les dimensions.</a:t>
            </a:r>
          </a:p>
          <a:p>
            <a:pPr marL="561342" lvl="1" indent="-280671" algn="l">
              <a:lnSpc>
                <a:spcPts val="3640"/>
              </a:lnSpc>
              <a:buAutoNum type="arabicPeriod"/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Performance : Optimisation pour les requêtes analytiques.</a:t>
            </a:r>
          </a:p>
          <a:p>
            <a:pPr marL="561342" lvl="1" indent="-280671" algn="l">
              <a:lnSpc>
                <a:spcPts val="3640"/>
              </a:lnSpc>
              <a:buAutoNum type="arabicPeriod"/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Flexibilité : Facile à comprendre et à étendre.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40155" y="1354073"/>
            <a:ext cx="6219145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89"/>
              </a:lnSpc>
              <a:spcBef>
                <a:spcPct val="0"/>
              </a:spcBef>
            </a:pPr>
            <a:r>
              <a:rPr lang="en-US" sz="5574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Modélisation des Données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3168602" y="495566"/>
            <a:ext cx="5738547" cy="9791434"/>
          </a:xfrm>
          <a:custGeom>
            <a:avLst/>
            <a:gdLst/>
            <a:ahLst/>
            <a:cxnLst/>
            <a:rect l="l" t="t" r="r" b="b"/>
            <a:pathLst>
              <a:path w="5738547" h="9791434">
                <a:moveTo>
                  <a:pt x="0" y="0"/>
                </a:moveTo>
                <a:lnTo>
                  <a:pt x="5738547" y="0"/>
                </a:lnTo>
                <a:lnTo>
                  <a:pt x="5738547" y="9791434"/>
                </a:lnTo>
                <a:lnTo>
                  <a:pt x="0" y="97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91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86643" y="1062996"/>
            <a:ext cx="12914714" cy="1957877"/>
            <a:chOff x="0" y="0"/>
            <a:chExt cx="17219619" cy="2610502"/>
          </a:xfrm>
        </p:grpSpPr>
        <p:sp>
          <p:nvSpPr>
            <p:cNvPr id="4" name="TextBox 4"/>
            <p:cNvSpPr txBox="1"/>
            <p:nvPr/>
          </p:nvSpPr>
          <p:spPr>
            <a:xfrm>
              <a:off x="0" y="1921104"/>
              <a:ext cx="1721961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17219619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Transformations des données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77451" y="3020872"/>
            <a:ext cx="15133098" cy="5296584"/>
          </a:xfrm>
          <a:custGeom>
            <a:avLst/>
            <a:gdLst/>
            <a:ahLst/>
            <a:cxnLst/>
            <a:rect l="l" t="t" r="r" b="b"/>
            <a:pathLst>
              <a:path w="15133098" h="5296584">
                <a:moveTo>
                  <a:pt x="0" y="0"/>
                </a:moveTo>
                <a:lnTo>
                  <a:pt x="15133098" y="0"/>
                </a:lnTo>
                <a:lnTo>
                  <a:pt x="15133098" y="5296585"/>
                </a:lnTo>
                <a:lnTo>
                  <a:pt x="0" y="529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5838" y="6920128"/>
            <a:ext cx="4057650" cy="53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0"/>
              </a:lnSpc>
              <a:spcBef>
                <a:spcPct val="0"/>
              </a:spcBef>
            </a:pPr>
            <a:r>
              <a:rPr lang="en-US" sz="265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Tableau de Bord Résumé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38581" y="6920128"/>
            <a:ext cx="4057650" cy="53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0"/>
              </a:lnSpc>
              <a:spcBef>
                <a:spcPct val="0"/>
              </a:spcBef>
            </a:pPr>
            <a:r>
              <a:rPr lang="en-US" sz="265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Tableau de Bord Clients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39356" y="6920128"/>
            <a:ext cx="4057650" cy="53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0"/>
              </a:lnSpc>
              <a:spcBef>
                <a:spcPct val="0"/>
              </a:spcBef>
            </a:pPr>
            <a:r>
              <a:rPr lang="en-US" sz="265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Tableau de Bord Produits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9441" y="451447"/>
            <a:ext cx="1532911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Design des Maquettes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9441" y="1575397"/>
            <a:ext cx="15329118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Les ma</a:t>
            </a:r>
            <a:r>
              <a:rPr lang="en-US" sz="25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quettes permettent de valider la structure et l’ergonomie des tableaux de bord avant leur développement.</a:t>
            </a:r>
          </a:p>
        </p:txBody>
      </p:sp>
      <p:sp>
        <p:nvSpPr>
          <p:cNvPr id="7" name="Freeform 7"/>
          <p:cNvSpPr/>
          <p:nvPr/>
        </p:nvSpPr>
        <p:spPr>
          <a:xfrm>
            <a:off x="187045" y="2970100"/>
            <a:ext cx="6155237" cy="3847023"/>
          </a:xfrm>
          <a:custGeom>
            <a:avLst/>
            <a:gdLst/>
            <a:ahLst/>
            <a:cxnLst/>
            <a:rect l="l" t="t" r="r" b="b"/>
            <a:pathLst>
              <a:path w="6155237" h="3847023">
                <a:moveTo>
                  <a:pt x="0" y="0"/>
                </a:moveTo>
                <a:lnTo>
                  <a:pt x="6155237" y="0"/>
                </a:lnTo>
                <a:lnTo>
                  <a:pt x="6155237" y="3847023"/>
                </a:lnTo>
                <a:lnTo>
                  <a:pt x="0" y="384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27512" y="2975967"/>
            <a:ext cx="5079789" cy="3841156"/>
          </a:xfrm>
          <a:custGeom>
            <a:avLst/>
            <a:gdLst/>
            <a:ahLst/>
            <a:cxnLst/>
            <a:rect l="l" t="t" r="r" b="b"/>
            <a:pathLst>
              <a:path w="5079789" h="3841156">
                <a:moveTo>
                  <a:pt x="0" y="0"/>
                </a:moveTo>
                <a:lnTo>
                  <a:pt x="5079789" y="0"/>
                </a:lnTo>
                <a:lnTo>
                  <a:pt x="5079789" y="3841156"/>
                </a:lnTo>
                <a:lnTo>
                  <a:pt x="0" y="3841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52" t="-8977" r="-13816" b="-365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88326" y="2975967"/>
            <a:ext cx="5512629" cy="3841156"/>
          </a:xfrm>
          <a:custGeom>
            <a:avLst/>
            <a:gdLst/>
            <a:ahLst/>
            <a:cxnLst/>
            <a:rect l="l" t="t" r="r" b="b"/>
            <a:pathLst>
              <a:path w="5512629" h="3841156">
                <a:moveTo>
                  <a:pt x="0" y="0"/>
                </a:moveTo>
                <a:lnTo>
                  <a:pt x="5512629" y="0"/>
                </a:lnTo>
                <a:lnTo>
                  <a:pt x="5512629" y="3841156"/>
                </a:lnTo>
                <a:lnTo>
                  <a:pt x="0" y="384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83" t="-12007" r="-1018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45486" y="8265301"/>
            <a:ext cx="14197027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Optimisation du design : Réduction des erreurs et structuration intuitive des tableaux de bord.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425796">
            <a:off x="-4836105" y="-3855776"/>
            <a:ext cx="17005599" cy="1898368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2758" y="2114015"/>
            <a:ext cx="1570283" cy="105561"/>
            <a:chOff x="0" y="0"/>
            <a:chExt cx="413573" cy="27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73" cy="27802"/>
            </a:xfrm>
            <a:custGeom>
              <a:avLst/>
              <a:gdLst/>
              <a:ahLst/>
              <a:cxnLst/>
              <a:rect l="l" t="t" r="r" b="b"/>
              <a:pathLst>
                <a:path w="413573" h="27802">
                  <a:moveTo>
                    <a:pt x="13901" y="0"/>
                  </a:moveTo>
                  <a:lnTo>
                    <a:pt x="399671" y="0"/>
                  </a:lnTo>
                  <a:cubicBezTo>
                    <a:pt x="403358" y="0"/>
                    <a:pt x="406894" y="1465"/>
                    <a:pt x="409501" y="4072"/>
                  </a:cubicBezTo>
                  <a:cubicBezTo>
                    <a:pt x="412108" y="6678"/>
                    <a:pt x="413573" y="10214"/>
                    <a:pt x="413573" y="13901"/>
                  </a:cubicBezTo>
                  <a:lnTo>
                    <a:pt x="413573" y="13901"/>
                  </a:lnTo>
                  <a:cubicBezTo>
                    <a:pt x="413573" y="21578"/>
                    <a:pt x="407349" y="27802"/>
                    <a:pt x="399671" y="27802"/>
                  </a:cubicBezTo>
                  <a:lnTo>
                    <a:pt x="13901" y="27802"/>
                  </a:lnTo>
                  <a:cubicBezTo>
                    <a:pt x="10214" y="27802"/>
                    <a:pt x="6678" y="26338"/>
                    <a:pt x="4072" y="23731"/>
                  </a:cubicBezTo>
                  <a:cubicBezTo>
                    <a:pt x="1465" y="21124"/>
                    <a:pt x="0" y="17588"/>
                    <a:pt x="0" y="13901"/>
                  </a:cubicBezTo>
                  <a:lnTo>
                    <a:pt x="0" y="13901"/>
                  </a:lnTo>
                  <a:cubicBezTo>
                    <a:pt x="0" y="10214"/>
                    <a:pt x="1465" y="6678"/>
                    <a:pt x="4072" y="4072"/>
                  </a:cubicBezTo>
                  <a:cubicBezTo>
                    <a:pt x="6678" y="1465"/>
                    <a:pt x="10214" y="0"/>
                    <a:pt x="13901" y="0"/>
                  </a:cubicBezTo>
                  <a:close/>
                </a:path>
              </a:pathLst>
            </a:custGeom>
            <a:solidFill>
              <a:srgbClr val="C59A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3573" cy="56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6121" y="3561765"/>
            <a:ext cx="5764689" cy="827438"/>
            <a:chOff x="0" y="0"/>
            <a:chExt cx="1198897" cy="17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8897" cy="172084"/>
            </a:xfrm>
            <a:custGeom>
              <a:avLst/>
              <a:gdLst/>
              <a:ahLst/>
              <a:cxnLst/>
              <a:rect l="l" t="t" r="r" b="b"/>
              <a:pathLst>
                <a:path w="1198897" h="172084">
                  <a:moveTo>
                    <a:pt x="68492" y="0"/>
                  </a:moveTo>
                  <a:lnTo>
                    <a:pt x="1130404" y="0"/>
                  </a:lnTo>
                  <a:cubicBezTo>
                    <a:pt x="1168232" y="0"/>
                    <a:pt x="1198897" y="30665"/>
                    <a:pt x="1198897" y="68492"/>
                  </a:cubicBezTo>
                  <a:lnTo>
                    <a:pt x="1198897" y="103592"/>
                  </a:lnTo>
                  <a:cubicBezTo>
                    <a:pt x="1198897" y="121757"/>
                    <a:pt x="1191681" y="139179"/>
                    <a:pt x="1178836" y="152023"/>
                  </a:cubicBezTo>
                  <a:cubicBezTo>
                    <a:pt x="1165991" y="164868"/>
                    <a:pt x="1148570" y="172084"/>
                    <a:pt x="1130404" y="172084"/>
                  </a:cubicBezTo>
                  <a:lnTo>
                    <a:pt x="68492" y="172084"/>
                  </a:lnTo>
                  <a:cubicBezTo>
                    <a:pt x="30665" y="172084"/>
                    <a:pt x="0" y="141419"/>
                    <a:pt x="0" y="103592"/>
                  </a:cubicBezTo>
                  <a:lnTo>
                    <a:pt x="0" y="68492"/>
                  </a:lnTo>
                  <a:cubicBezTo>
                    <a:pt x="0" y="50327"/>
                    <a:pt x="7216" y="32906"/>
                    <a:pt x="20061" y="20061"/>
                  </a:cubicBezTo>
                  <a:cubicBezTo>
                    <a:pt x="32906" y="7216"/>
                    <a:pt x="50327" y="0"/>
                    <a:pt x="68492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98897" cy="20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101" y="4802048"/>
            <a:ext cx="5990263" cy="4492697"/>
          </a:xfrm>
          <a:custGeom>
            <a:avLst/>
            <a:gdLst/>
            <a:ahLst/>
            <a:cxnLst/>
            <a:rect l="l" t="t" r="r" b="b"/>
            <a:pathLst>
              <a:path w="5990263" h="4492697">
                <a:moveTo>
                  <a:pt x="0" y="0"/>
                </a:moveTo>
                <a:lnTo>
                  <a:pt x="5990262" y="0"/>
                </a:lnTo>
                <a:lnTo>
                  <a:pt x="5990262" y="4492697"/>
                </a:lnTo>
                <a:lnTo>
                  <a:pt x="0" y="449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99281" y="3598210"/>
            <a:ext cx="5764689" cy="827438"/>
            <a:chOff x="0" y="0"/>
            <a:chExt cx="1198897" cy="172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8897" cy="172084"/>
            </a:xfrm>
            <a:custGeom>
              <a:avLst/>
              <a:gdLst/>
              <a:ahLst/>
              <a:cxnLst/>
              <a:rect l="l" t="t" r="r" b="b"/>
              <a:pathLst>
                <a:path w="1198897" h="172084">
                  <a:moveTo>
                    <a:pt x="68492" y="0"/>
                  </a:moveTo>
                  <a:lnTo>
                    <a:pt x="1130404" y="0"/>
                  </a:lnTo>
                  <a:cubicBezTo>
                    <a:pt x="1168232" y="0"/>
                    <a:pt x="1198897" y="30665"/>
                    <a:pt x="1198897" y="68492"/>
                  </a:cubicBezTo>
                  <a:lnTo>
                    <a:pt x="1198897" y="103592"/>
                  </a:lnTo>
                  <a:cubicBezTo>
                    <a:pt x="1198897" y="121757"/>
                    <a:pt x="1191681" y="139179"/>
                    <a:pt x="1178836" y="152023"/>
                  </a:cubicBezTo>
                  <a:cubicBezTo>
                    <a:pt x="1165991" y="164868"/>
                    <a:pt x="1148570" y="172084"/>
                    <a:pt x="1130404" y="172084"/>
                  </a:cubicBezTo>
                  <a:lnTo>
                    <a:pt x="68492" y="172084"/>
                  </a:lnTo>
                  <a:cubicBezTo>
                    <a:pt x="30665" y="172084"/>
                    <a:pt x="0" y="141419"/>
                    <a:pt x="0" y="103592"/>
                  </a:cubicBezTo>
                  <a:lnTo>
                    <a:pt x="0" y="68492"/>
                  </a:lnTo>
                  <a:cubicBezTo>
                    <a:pt x="0" y="50327"/>
                    <a:pt x="7216" y="32906"/>
                    <a:pt x="20061" y="20061"/>
                  </a:cubicBezTo>
                  <a:cubicBezTo>
                    <a:pt x="32906" y="7216"/>
                    <a:pt x="50327" y="0"/>
                    <a:pt x="68492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198897" cy="20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299281" y="4975862"/>
            <a:ext cx="5764689" cy="4318883"/>
          </a:xfrm>
          <a:custGeom>
            <a:avLst/>
            <a:gdLst/>
            <a:ahLst/>
            <a:cxnLst/>
            <a:rect l="l" t="t" r="r" b="b"/>
            <a:pathLst>
              <a:path w="5764689" h="4318883">
                <a:moveTo>
                  <a:pt x="0" y="0"/>
                </a:moveTo>
                <a:lnTo>
                  <a:pt x="5764689" y="0"/>
                </a:lnTo>
                <a:lnTo>
                  <a:pt x="5764689" y="4318883"/>
                </a:lnTo>
                <a:lnTo>
                  <a:pt x="0" y="431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44970" y="3598210"/>
            <a:ext cx="5764689" cy="827438"/>
            <a:chOff x="0" y="0"/>
            <a:chExt cx="1198897" cy="1720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897" cy="172084"/>
            </a:xfrm>
            <a:custGeom>
              <a:avLst/>
              <a:gdLst/>
              <a:ahLst/>
              <a:cxnLst/>
              <a:rect l="l" t="t" r="r" b="b"/>
              <a:pathLst>
                <a:path w="1198897" h="172084">
                  <a:moveTo>
                    <a:pt x="68492" y="0"/>
                  </a:moveTo>
                  <a:lnTo>
                    <a:pt x="1130404" y="0"/>
                  </a:lnTo>
                  <a:cubicBezTo>
                    <a:pt x="1168232" y="0"/>
                    <a:pt x="1198897" y="30665"/>
                    <a:pt x="1198897" y="68492"/>
                  </a:cubicBezTo>
                  <a:lnTo>
                    <a:pt x="1198897" y="103592"/>
                  </a:lnTo>
                  <a:cubicBezTo>
                    <a:pt x="1198897" y="121757"/>
                    <a:pt x="1191681" y="139179"/>
                    <a:pt x="1178836" y="152023"/>
                  </a:cubicBezTo>
                  <a:cubicBezTo>
                    <a:pt x="1165991" y="164868"/>
                    <a:pt x="1148570" y="172084"/>
                    <a:pt x="1130404" y="172084"/>
                  </a:cubicBezTo>
                  <a:lnTo>
                    <a:pt x="68492" y="172084"/>
                  </a:lnTo>
                  <a:cubicBezTo>
                    <a:pt x="30665" y="172084"/>
                    <a:pt x="0" y="141419"/>
                    <a:pt x="0" y="103592"/>
                  </a:cubicBezTo>
                  <a:lnTo>
                    <a:pt x="0" y="68492"/>
                  </a:lnTo>
                  <a:cubicBezTo>
                    <a:pt x="0" y="50327"/>
                    <a:pt x="7216" y="32906"/>
                    <a:pt x="20061" y="20061"/>
                  </a:cubicBezTo>
                  <a:cubicBezTo>
                    <a:pt x="32906" y="7216"/>
                    <a:pt x="50327" y="0"/>
                    <a:pt x="68492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98897" cy="20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444970" y="4975862"/>
            <a:ext cx="5764689" cy="4323517"/>
          </a:xfrm>
          <a:custGeom>
            <a:avLst/>
            <a:gdLst/>
            <a:ahLst/>
            <a:cxnLst/>
            <a:rect l="l" t="t" r="r" b="b"/>
            <a:pathLst>
              <a:path w="5764689" h="4323517">
                <a:moveTo>
                  <a:pt x="0" y="0"/>
                </a:moveTo>
                <a:lnTo>
                  <a:pt x="5764689" y="0"/>
                </a:lnTo>
                <a:lnTo>
                  <a:pt x="5764689" y="4323517"/>
                </a:lnTo>
                <a:lnTo>
                  <a:pt x="0" y="432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10810" y="780226"/>
            <a:ext cx="14600980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5999" b="1">
                <a:solidFill>
                  <a:srgbClr val="C59A94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Plan de Conteneurisation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960" y="3794660"/>
            <a:ext cx="5501639" cy="32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Résumé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758" y="2224216"/>
            <a:ext cx="16163330" cy="105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026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La conteneurisation joue un rôle clé dans l'organisation des dashboards pour offrir une expérience utilisateur fluide et cohérente.</a:t>
            </a:r>
          </a:p>
          <a:p>
            <a:pPr marL="437461" lvl="1" indent="-218731" algn="l">
              <a:lnSpc>
                <a:spcPts val="2836"/>
              </a:lnSpc>
              <a:buFont typeface="Arial"/>
              <a:buChar char="•"/>
            </a:pPr>
            <a:r>
              <a:rPr lang="en-US" sz="2026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La refonte de la conteneurisation permet de mieux gérer les graphiques et de valoriser l'analyse des données.</a:t>
            </a:r>
          </a:p>
          <a:p>
            <a:pPr marL="437461" lvl="1" indent="-218731" algn="l">
              <a:lnSpc>
                <a:spcPts val="2836"/>
              </a:lnSpc>
              <a:buFont typeface="Arial"/>
              <a:buChar char="•"/>
            </a:pPr>
            <a:r>
              <a:rPr lang="en-US" sz="2026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Les dashboards sont ainsi plus adaptables et répondent efficacement aux besoins des utilisateurs finaux.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95120" y="3831105"/>
            <a:ext cx="5501639" cy="32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Clients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40809" y="3831105"/>
            <a:ext cx="5501639" cy="32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Produits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42807" y="4157837"/>
            <a:ext cx="1391006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49"/>
              </a:lnSpc>
              <a:spcBef>
                <a:spcPct val="0"/>
              </a:spcBef>
            </a:pPr>
            <a:r>
              <a:rPr lang="en-US" sz="6624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Elaboration des tableaux de bords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473</Words>
  <Application>Microsoft Office PowerPoint</Application>
  <PresentationFormat>Custom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Barlow Condensed Semi-Bold</vt:lpstr>
      <vt:lpstr>Adigiana Toybox Bold</vt:lpstr>
      <vt:lpstr>Bree Serif</vt:lpstr>
      <vt:lpstr>Agrandir</vt:lpstr>
      <vt:lpstr>Sukar</vt:lpstr>
      <vt:lpstr>Adigiana Toybox</vt:lpstr>
      <vt:lpstr>Agrandir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Basique et Simple Gouttes Pastel</dc:title>
  <cp:lastModifiedBy>Aya</cp:lastModifiedBy>
  <cp:revision>2</cp:revision>
  <dcterms:created xsi:type="dcterms:W3CDTF">2006-08-16T00:00:00Z</dcterms:created>
  <dcterms:modified xsi:type="dcterms:W3CDTF">2025-01-19T21:29:28Z</dcterms:modified>
  <dc:identifier>DAGcq-GTSZk</dc:identifier>
</cp:coreProperties>
</file>